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66" r:id="rId4"/>
    <p:sldId id="278" r:id="rId5"/>
    <p:sldId id="267" r:id="rId6"/>
    <p:sldId id="268" r:id="rId7"/>
    <p:sldId id="260" r:id="rId8"/>
    <p:sldId id="277" r:id="rId9"/>
    <p:sldId id="275" r:id="rId10"/>
    <p:sldId id="279" r:id="rId11"/>
    <p:sldId id="265" r:id="rId12"/>
    <p:sldId id="270" r:id="rId13"/>
    <p:sldId id="271" r:id="rId14"/>
    <p:sldId id="272" r:id="rId15"/>
    <p:sldId id="273" r:id="rId16"/>
    <p:sldId id="274" r:id="rId17"/>
    <p:sldId id="269" r:id="rId18"/>
    <p:sldId id="276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85DB"/>
    <a:srgbClr val="C59EE2"/>
    <a:srgbClr val="CCCCFF"/>
    <a:srgbClr val="CCCC00"/>
    <a:srgbClr val="FFCC66"/>
    <a:srgbClr val="FFFF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95" autoAdjust="0"/>
  </p:normalViewPr>
  <p:slideViewPr>
    <p:cSldViewPr>
      <p:cViewPr>
        <p:scale>
          <a:sx n="87" d="100"/>
          <a:sy n="87" d="100"/>
        </p:scale>
        <p:origin x="-845" y="-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C8BB678-6133-4279-912A-B82C4A9CA97D}" type="datetimeFigureOut">
              <a:rPr lang="en-US" smtClean="0"/>
              <a:t>6/13/2017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EAB3E1A-1577-46AD-A5AF-CCCE244B91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0918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3B7EF7B-7A47-46D2-A163-0803D50E0370}" type="datetimeFigureOut">
              <a:rPr lang="en-US" smtClean="0"/>
              <a:t>6/13/2017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F792E0F-797D-4C25-B8D4-EF2528973D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3287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92E0F-797D-4C25-B8D4-EF2528973DC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7140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92E0F-797D-4C25-B8D4-EF2528973DC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4338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92E0F-797D-4C25-B8D4-EF2528973DC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3068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92E0F-797D-4C25-B8D4-EF2528973DC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486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92E0F-797D-4C25-B8D4-EF2528973DCA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7053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92E0F-797D-4C25-B8D4-EF2528973DCA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5811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92E0F-797D-4C25-B8D4-EF2528973DCA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5773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92E0F-797D-4C25-B8D4-EF2528973DCA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3618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92E0F-797D-4C25-B8D4-EF2528973DCA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2788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92E0F-797D-4C25-B8D4-EF2528973DC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3171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92E0F-797D-4C25-B8D4-EF2528973DC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6588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92E0F-797D-4C25-B8D4-EF2528973DC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0632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92E0F-797D-4C25-B8D4-EF2528973DC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3713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92E0F-797D-4C25-B8D4-EF2528973DC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121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92E0F-797D-4C25-B8D4-EF2528973DC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8243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92E0F-797D-4C25-B8D4-EF2528973DC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1291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92E0F-797D-4C25-B8D4-EF2528973DC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791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5475C-E058-4204-A694-A10AC638BD12}" type="datetime1">
              <a:rPr lang="en-US" smtClean="0"/>
              <a:t>6/13/2017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Albemarle Commission 512 S. Church Street, Hertford NC 27944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1AC73-F734-4023-B696-001A83AB8A2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74FB0-E90A-4BFE-98CC-47903DFE4A26}" type="datetime1">
              <a:rPr lang="en-US" smtClean="0"/>
              <a:t>6/13/2017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Albemarle Commission 512 S. Church Street, Hertford NC 27944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1AC73-F734-4023-B696-001A83AB8A2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B074-8FC9-461E-B47C-1FD1AC7B344F}" type="datetime1">
              <a:rPr lang="en-US" smtClean="0"/>
              <a:t>6/13/2017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Albemarle Commission 512 S. Church Street, Hertford NC 27944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1AC73-F734-4023-B696-001A83AB8A23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18045-39A5-4041-97B8-7DF754CA45F1}" type="datetime1">
              <a:rPr lang="en-US" smtClean="0"/>
              <a:t>6/13/2017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Albemarle Commission 512 S. Church Street, Hertford NC 27944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1AC73-F734-4023-B696-001A83AB8A2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FFBA6-211C-4CBA-A689-3C62EC4C89DF}" type="datetime1">
              <a:rPr lang="en-US" smtClean="0"/>
              <a:t>6/13/2017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Albemarle Commission 512 S. Church Street, Hertford NC 27944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1AC73-F734-4023-B696-001A83AB8A2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33514-480A-44C8-B429-CB5D23C47C0C}" type="datetime1">
              <a:rPr lang="en-US" smtClean="0"/>
              <a:t>6/13/2017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Albemarle Commission 512 S. Church Street, Hertford NC 27944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1AC73-F734-4023-B696-001A83AB8A2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75F-ECF1-4BBB-8161-2F19DA660237}" type="datetime1">
              <a:rPr lang="en-US" smtClean="0"/>
              <a:t>6/13/2017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Albemarle Commission 512 S. Church Street, Hertford NC 27944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1AC73-F734-4023-B696-001A83AB8A2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0624D-5138-4CCB-9673-56C6112EC056}" type="datetime1">
              <a:rPr lang="en-US" smtClean="0"/>
              <a:t>6/13/2017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Albemarle Commission 512 S. Church Street, Hertford NC 27944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1AC73-F734-4023-B696-001A83AB8A2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3E195-5711-485F-B9BD-AB692B90AEAE}" type="datetime1">
              <a:rPr lang="en-US" smtClean="0"/>
              <a:t>6/13/2017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Albemarle Commission 512 S. Church Street, Hertford NC 27944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1AC73-F734-4023-B696-001A83AB8A2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00B84-D52F-4029-B13B-D31BF49E7335}" type="datetime1">
              <a:rPr lang="en-US" smtClean="0"/>
              <a:t>6/13/2017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Albemarle Commission 512 S. Church Street, Hertford NC 27944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1AC73-F734-4023-B696-001A83AB8A2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D117F-B754-44ED-8688-D0946DDAE067}" type="datetime1">
              <a:rPr lang="en-US" smtClean="0"/>
              <a:t>6/13/2017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Albemarle Commission 512 S. Church Street, Hertford NC 27944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1AC73-F734-4023-B696-001A83AB8A2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EF1522B-609A-4811-B441-D1BE4F60C0D6}" type="datetime1">
              <a:rPr lang="en-US" smtClean="0"/>
              <a:t>6/13/2017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Albemarle Commission 512 S. Church Street, Hertford NC 27944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411AC73-F734-4023-B696-001A83AB8A2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bemarlercd.org/algal-blooms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bemarlecommission.org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76200"/>
            <a:ext cx="5470313" cy="5470313"/>
          </a:xfrm>
          <a:prstGeom prst="rect">
            <a:avLst/>
          </a:prstGeom>
          <a:noFill/>
          <a:ln w="76200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sp>
        <p:nvSpPr>
          <p:cNvPr id="3" name="Title 1"/>
          <p:cNvSpPr txBox="1">
            <a:spLocks/>
          </p:cNvSpPr>
          <p:nvPr/>
        </p:nvSpPr>
        <p:spPr>
          <a:xfrm>
            <a:off x="228600" y="5410200"/>
            <a:ext cx="8686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Algal Bloom Awareness</a:t>
            </a:r>
            <a:endParaRPr lang="en-US" sz="31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36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Outreach Efforts</a:t>
            </a:r>
            <a:endParaRPr lang="en-US" sz="31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56190" y="1447800"/>
            <a:ext cx="8610600" cy="4962144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Symbol" pitchFamily="18" charset="2"/>
              <a:buNone/>
            </a:pPr>
            <a:endParaRPr lang="en-US" sz="1600" dirty="0">
              <a:latin typeface="Century Gothic" panose="020B0502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71600" y="2133600"/>
            <a:ext cx="74951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Albemarle Resource Conservation &amp; Development Council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Developed an Algal Bloom website</a:t>
            </a:r>
          </a:p>
          <a:p>
            <a:endParaRPr lang="en-US" sz="2400" b="1" dirty="0"/>
          </a:p>
          <a:p>
            <a:r>
              <a:rPr lang="en-US" sz="2400" b="1" dirty="0">
                <a:hlinkClick r:id="rId3"/>
              </a:rPr>
              <a:t>http://www.albemarlercd.org/algal-blooms.html</a:t>
            </a:r>
            <a:endParaRPr lang="en-US" sz="2400" b="1" dirty="0"/>
          </a:p>
          <a:p>
            <a:endParaRPr lang="en-US" sz="24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5024295"/>
            <a:ext cx="17145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046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r>
              <a:rPr lang="en-US" sz="4000" b="1" dirty="0">
                <a:solidFill>
                  <a:schemeClr val="tx2">
                    <a:lumMod val="75000"/>
                  </a:schemeClr>
                </a:solidFill>
              </a:rPr>
              <a:t>Response to Algal Bloom </a:t>
            </a:r>
            <a:br>
              <a:rPr lang="en-US" sz="40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4000" b="1" u="sng" dirty="0">
                <a:solidFill>
                  <a:schemeClr val="tx2">
                    <a:lumMod val="75000"/>
                  </a:schemeClr>
                </a:solidFill>
              </a:rPr>
              <a:t>NCDHHS Recommends</a:t>
            </a:r>
            <a:r>
              <a:rPr lang="en-US" sz="3200" b="1" u="sng" dirty="0">
                <a:solidFill>
                  <a:schemeClr val="bg1"/>
                </a:solidFill>
              </a:rPr>
              <a:t/>
            </a:r>
            <a:br>
              <a:rPr lang="en-US" sz="3200" b="1" u="sng" dirty="0">
                <a:solidFill>
                  <a:schemeClr val="bg1"/>
                </a:solidFill>
              </a:rPr>
            </a:br>
            <a:endParaRPr lang="en-US" sz="2800" b="1" u="sng" dirty="0">
              <a:solidFill>
                <a:schemeClr val="bg1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56190" y="1447800"/>
            <a:ext cx="8610600" cy="4962144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Symbol" pitchFamily="18" charset="2"/>
              <a:buNone/>
            </a:pPr>
            <a:endParaRPr lang="en-US" sz="1600" dirty="0">
              <a:latin typeface="Century Gothic" panose="020B0502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" y="1915739"/>
            <a:ext cx="871439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600" dirty="0"/>
          </a:p>
          <a:p>
            <a:endParaRPr lang="en-US" sz="2600" dirty="0"/>
          </a:p>
          <a:p>
            <a:pPr algn="ctr"/>
            <a:r>
              <a:rPr lang="en-US" sz="3600" dirty="0"/>
              <a:t>Keep yourself, children and pets away from waters that appear discolored or scummy</a:t>
            </a:r>
          </a:p>
          <a:p>
            <a:endParaRPr lang="en-US" sz="2600" dirty="0"/>
          </a:p>
          <a:p>
            <a:endParaRPr lang="en-US" sz="2600" dirty="0"/>
          </a:p>
          <a:p>
            <a:pPr algn="r"/>
            <a:r>
              <a:rPr lang="en-US" sz="4000" b="1" u="sng" spc="600" dirty="0">
                <a:solidFill>
                  <a:srgbClr val="00B050"/>
                </a:solidFill>
              </a:rPr>
              <a:t>If in doubt – stay out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583" y="4868000"/>
            <a:ext cx="17145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3736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r>
              <a:rPr lang="en-US" sz="4000" b="1" dirty="0">
                <a:solidFill>
                  <a:schemeClr val="tx2">
                    <a:lumMod val="75000"/>
                  </a:schemeClr>
                </a:solidFill>
              </a:rPr>
              <a:t>Response to Algal Bloom </a:t>
            </a:r>
            <a:br>
              <a:rPr lang="en-US" sz="40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4000" b="1" u="sng" dirty="0">
                <a:solidFill>
                  <a:schemeClr val="tx2">
                    <a:lumMod val="75000"/>
                  </a:schemeClr>
                </a:solidFill>
              </a:rPr>
              <a:t>NCDHHS Recommends</a:t>
            </a:r>
            <a:r>
              <a:rPr lang="en-US" sz="3200" b="1" u="sng" dirty="0">
                <a:solidFill>
                  <a:schemeClr val="bg1"/>
                </a:solidFill>
              </a:rPr>
              <a:t/>
            </a:r>
            <a:br>
              <a:rPr lang="en-US" sz="3200" b="1" u="sng" dirty="0">
                <a:solidFill>
                  <a:schemeClr val="bg1"/>
                </a:solidFill>
              </a:rPr>
            </a:br>
            <a:endParaRPr lang="en-US" sz="2800" b="1" u="sng" dirty="0">
              <a:solidFill>
                <a:schemeClr val="bg1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56190" y="1447800"/>
            <a:ext cx="8610600" cy="4962144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Symbol" pitchFamily="18" charset="2"/>
              <a:buNone/>
            </a:pPr>
            <a:endParaRPr lang="en-US" sz="1600" dirty="0">
              <a:latin typeface="Century Gothic" panose="020B0502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" y="1915739"/>
            <a:ext cx="871439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600" dirty="0"/>
          </a:p>
          <a:p>
            <a:pPr algn="ctr"/>
            <a:endParaRPr lang="en-US" sz="3200" dirty="0"/>
          </a:p>
          <a:p>
            <a:pPr algn="ctr"/>
            <a:r>
              <a:rPr lang="en-US" sz="3200" dirty="0"/>
              <a:t>Do not handle or touch large accumulations ("scums" or mats) of algae</a:t>
            </a:r>
          </a:p>
          <a:p>
            <a:endParaRPr lang="en-US" sz="2600" dirty="0"/>
          </a:p>
          <a:p>
            <a:pPr algn="ctr"/>
            <a:endParaRPr lang="en-US" sz="3600" b="1" u="sng" spc="600" dirty="0">
              <a:solidFill>
                <a:srgbClr val="00B050"/>
              </a:solidFill>
            </a:endParaRPr>
          </a:p>
          <a:p>
            <a:pPr algn="r"/>
            <a:endParaRPr lang="en-US" sz="4000" b="1" u="sng" spc="600" dirty="0">
              <a:solidFill>
                <a:srgbClr val="00B050"/>
              </a:solidFill>
            </a:endParaRPr>
          </a:p>
          <a:p>
            <a:pPr algn="r"/>
            <a:r>
              <a:rPr lang="en-US" sz="4000" b="1" u="sng" spc="600" dirty="0">
                <a:solidFill>
                  <a:srgbClr val="00B050"/>
                </a:solidFill>
              </a:rPr>
              <a:t>If in doubt – stay out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583" y="4868000"/>
            <a:ext cx="17145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2870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r>
              <a:rPr lang="en-US" sz="4000" b="1" dirty="0">
                <a:solidFill>
                  <a:schemeClr val="tx2">
                    <a:lumMod val="75000"/>
                  </a:schemeClr>
                </a:solidFill>
              </a:rPr>
              <a:t>Response to Algal Bloom </a:t>
            </a:r>
            <a:br>
              <a:rPr lang="en-US" sz="40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4000" b="1" u="sng" dirty="0">
                <a:solidFill>
                  <a:schemeClr val="tx2">
                    <a:lumMod val="75000"/>
                  </a:schemeClr>
                </a:solidFill>
              </a:rPr>
              <a:t>NCDHHS Recommends</a:t>
            </a:r>
            <a:r>
              <a:rPr lang="en-US" sz="3200" b="1" u="sng" dirty="0">
                <a:solidFill>
                  <a:schemeClr val="bg1"/>
                </a:solidFill>
              </a:rPr>
              <a:t/>
            </a:r>
            <a:br>
              <a:rPr lang="en-US" sz="3200" b="1" u="sng" dirty="0">
                <a:solidFill>
                  <a:schemeClr val="bg1"/>
                </a:solidFill>
              </a:rPr>
            </a:br>
            <a:endParaRPr lang="en-US" sz="2800" b="1" u="sng" dirty="0">
              <a:solidFill>
                <a:schemeClr val="bg1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56190" y="1447800"/>
            <a:ext cx="8610600" cy="4962144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Symbol" pitchFamily="18" charset="2"/>
              <a:buNone/>
            </a:pPr>
            <a:endParaRPr lang="en-US" sz="1600" dirty="0">
              <a:latin typeface="Century Gothic" panose="020B0502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" y="1915739"/>
            <a:ext cx="871439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dirty="0"/>
          </a:p>
          <a:p>
            <a:pPr algn="ctr"/>
            <a:endParaRPr lang="en-US" sz="3200" dirty="0"/>
          </a:p>
          <a:p>
            <a:pPr algn="ctr"/>
            <a:r>
              <a:rPr lang="en-US" sz="3200" dirty="0"/>
              <a:t>Do not boat, water ski or jet ski over algal mats</a:t>
            </a:r>
            <a:endParaRPr lang="en-US" sz="3600" dirty="0"/>
          </a:p>
          <a:p>
            <a:pPr algn="ctr"/>
            <a:endParaRPr lang="en-US" sz="3600" dirty="0"/>
          </a:p>
          <a:p>
            <a:pPr algn="ctr"/>
            <a:endParaRPr lang="en-US" sz="3600" dirty="0"/>
          </a:p>
          <a:p>
            <a:pPr algn="r"/>
            <a:r>
              <a:rPr lang="en-US" sz="4000" b="1" u="sng" spc="600" dirty="0">
                <a:solidFill>
                  <a:srgbClr val="00B050"/>
                </a:solidFill>
              </a:rPr>
              <a:t>If in doubt – stay out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583" y="4868000"/>
            <a:ext cx="17145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9208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r>
              <a:rPr lang="en-US" sz="4000" b="1" dirty="0">
                <a:solidFill>
                  <a:schemeClr val="tx2">
                    <a:lumMod val="75000"/>
                  </a:schemeClr>
                </a:solidFill>
              </a:rPr>
              <a:t>Response to Algal Bloom </a:t>
            </a:r>
            <a:br>
              <a:rPr lang="en-US" sz="40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4000" b="1" u="sng" dirty="0">
                <a:solidFill>
                  <a:schemeClr val="tx2">
                    <a:lumMod val="75000"/>
                  </a:schemeClr>
                </a:solidFill>
              </a:rPr>
              <a:t>NCDHHS Recommends</a:t>
            </a:r>
            <a:r>
              <a:rPr lang="en-US" sz="3200" b="1" u="sng" dirty="0">
                <a:solidFill>
                  <a:schemeClr val="bg1"/>
                </a:solidFill>
              </a:rPr>
              <a:t/>
            </a:r>
            <a:br>
              <a:rPr lang="en-US" sz="3200" b="1" u="sng" dirty="0">
                <a:solidFill>
                  <a:schemeClr val="bg1"/>
                </a:solidFill>
              </a:rPr>
            </a:br>
            <a:endParaRPr lang="en-US" sz="2800" b="1" u="sng" dirty="0">
              <a:solidFill>
                <a:schemeClr val="bg1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56190" y="1447800"/>
            <a:ext cx="8610600" cy="4962144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Symbol" pitchFamily="18" charset="2"/>
              <a:buNone/>
            </a:pPr>
            <a:endParaRPr lang="en-US" sz="1600" dirty="0">
              <a:latin typeface="Century Gothic" panose="020B0502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" y="1915739"/>
            <a:ext cx="871439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600" dirty="0"/>
          </a:p>
          <a:p>
            <a:endParaRPr lang="en-US" sz="2600" dirty="0"/>
          </a:p>
          <a:p>
            <a:pPr algn="ctr"/>
            <a:r>
              <a:rPr lang="en-US" sz="3200" dirty="0"/>
              <a:t>Do not use scummy water for cleaning or irrigation</a:t>
            </a:r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pPr algn="r"/>
            <a:r>
              <a:rPr lang="en-US" sz="4000" b="1" u="sng" spc="600" dirty="0">
                <a:solidFill>
                  <a:srgbClr val="00B050"/>
                </a:solidFill>
              </a:rPr>
              <a:t>If in doubt – stay out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59885"/>
            <a:ext cx="17145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8724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r>
              <a:rPr lang="en-US" sz="4000" b="1" dirty="0">
                <a:solidFill>
                  <a:schemeClr val="tx2">
                    <a:lumMod val="75000"/>
                  </a:schemeClr>
                </a:solidFill>
              </a:rPr>
              <a:t>Response to Algal Bloom </a:t>
            </a:r>
            <a:br>
              <a:rPr lang="en-US" sz="40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4000" b="1" u="sng" dirty="0">
                <a:solidFill>
                  <a:schemeClr val="tx2">
                    <a:lumMod val="75000"/>
                  </a:schemeClr>
                </a:solidFill>
              </a:rPr>
              <a:t>NCDHHS Recommends</a:t>
            </a:r>
            <a:r>
              <a:rPr lang="en-US" sz="3200" b="1" u="sng" dirty="0">
                <a:solidFill>
                  <a:schemeClr val="bg1"/>
                </a:solidFill>
              </a:rPr>
              <a:t/>
            </a:r>
            <a:br>
              <a:rPr lang="en-US" sz="3200" b="1" u="sng" dirty="0">
                <a:solidFill>
                  <a:schemeClr val="bg1"/>
                </a:solidFill>
              </a:rPr>
            </a:br>
            <a:endParaRPr lang="en-US" sz="2800" b="1" u="sng" dirty="0">
              <a:solidFill>
                <a:schemeClr val="bg1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56190" y="1447800"/>
            <a:ext cx="8610600" cy="4962144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Symbol" pitchFamily="18" charset="2"/>
              <a:buNone/>
            </a:pPr>
            <a:endParaRPr lang="en-US" sz="1600" dirty="0">
              <a:latin typeface="Century Gothic" panose="020B0502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" y="1915739"/>
            <a:ext cx="871439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dirty="0"/>
          </a:p>
          <a:p>
            <a:pPr algn="ctr"/>
            <a:r>
              <a:rPr lang="en-US" sz="3200" dirty="0"/>
              <a:t>If you accidently come into contact with an algal bloom, wash thoroughly with HOT Soapy Water</a:t>
            </a:r>
          </a:p>
          <a:p>
            <a:pPr algn="ctr"/>
            <a:endParaRPr lang="en-US" sz="3600" b="1" u="sng" spc="600" dirty="0">
              <a:solidFill>
                <a:srgbClr val="00B050"/>
              </a:solidFill>
            </a:endParaRPr>
          </a:p>
          <a:p>
            <a:pPr algn="ctr"/>
            <a:endParaRPr lang="en-US" sz="3600" b="1" u="sng" spc="600" dirty="0">
              <a:solidFill>
                <a:srgbClr val="00B050"/>
              </a:solidFill>
            </a:endParaRPr>
          </a:p>
          <a:p>
            <a:pPr algn="ctr"/>
            <a:endParaRPr lang="en-US" sz="3600" b="1" u="sng" spc="600" dirty="0">
              <a:solidFill>
                <a:srgbClr val="00B050"/>
              </a:solidFill>
            </a:endParaRPr>
          </a:p>
          <a:p>
            <a:pPr algn="r"/>
            <a:r>
              <a:rPr lang="en-US" sz="4000" b="1" u="sng" spc="600" dirty="0">
                <a:solidFill>
                  <a:srgbClr val="00B050"/>
                </a:solidFill>
              </a:rPr>
              <a:t>If in doubt – stay out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92968"/>
            <a:ext cx="17145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7235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r>
              <a:rPr lang="en-US" sz="4000" b="1" dirty="0">
                <a:solidFill>
                  <a:schemeClr val="tx2">
                    <a:lumMod val="75000"/>
                  </a:schemeClr>
                </a:solidFill>
              </a:rPr>
              <a:t>Response to Algal Bloom </a:t>
            </a:r>
            <a:br>
              <a:rPr lang="en-US" sz="40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4000" b="1" u="sng" dirty="0">
                <a:solidFill>
                  <a:schemeClr val="tx2">
                    <a:lumMod val="75000"/>
                  </a:schemeClr>
                </a:solidFill>
              </a:rPr>
              <a:t>NCDHHS Recommends</a:t>
            </a:r>
            <a:r>
              <a:rPr lang="en-US" sz="3200" b="1" u="sng" dirty="0">
                <a:solidFill>
                  <a:schemeClr val="bg1"/>
                </a:solidFill>
              </a:rPr>
              <a:t/>
            </a:r>
            <a:br>
              <a:rPr lang="en-US" sz="3200" b="1" u="sng" dirty="0">
                <a:solidFill>
                  <a:schemeClr val="bg1"/>
                </a:solidFill>
              </a:rPr>
            </a:br>
            <a:endParaRPr lang="en-US" sz="2800" b="1" u="sng" dirty="0">
              <a:solidFill>
                <a:schemeClr val="bg1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56190" y="1447800"/>
            <a:ext cx="8610600" cy="4962144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Symbol" pitchFamily="18" charset="2"/>
              <a:buNone/>
            </a:pPr>
            <a:endParaRPr lang="en-US" sz="1600" dirty="0">
              <a:latin typeface="Century Gothic" panose="020B0502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" y="1915739"/>
            <a:ext cx="871439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dirty="0"/>
          </a:p>
          <a:p>
            <a:pPr algn="ctr"/>
            <a:r>
              <a:rPr lang="en-US" sz="3200" dirty="0"/>
              <a:t>If you are unsure whether or not a bloom is present, it is best to stay out of the water</a:t>
            </a:r>
          </a:p>
          <a:p>
            <a:pPr algn="ctr"/>
            <a:endParaRPr lang="en-US" sz="3200" dirty="0"/>
          </a:p>
          <a:p>
            <a:pPr algn="ctr"/>
            <a:endParaRPr lang="en-US" sz="3200" dirty="0"/>
          </a:p>
          <a:p>
            <a:pPr algn="ctr"/>
            <a:endParaRPr lang="en-US" sz="3200" dirty="0"/>
          </a:p>
          <a:p>
            <a:pPr algn="ctr"/>
            <a:endParaRPr lang="en-US" sz="3200" dirty="0"/>
          </a:p>
          <a:p>
            <a:pPr algn="r"/>
            <a:r>
              <a:rPr lang="en-US" sz="4000" b="1" u="sng" spc="600" dirty="0">
                <a:solidFill>
                  <a:srgbClr val="00B050"/>
                </a:solidFill>
              </a:rPr>
              <a:t>If in doubt – stay out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583" y="4868000"/>
            <a:ext cx="17145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864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557300"/>
          </a:xfrm>
        </p:spPr>
        <p:txBody>
          <a:bodyPr anchor="ctr">
            <a:noAutofit/>
          </a:bodyPr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What Should I do if I see Algae?</a:t>
            </a:r>
            <a:r>
              <a:rPr lang="en-US" b="1" u="sng" dirty="0">
                <a:solidFill>
                  <a:schemeClr val="bg1"/>
                </a:solidFill>
              </a:rPr>
              <a:t/>
            </a:r>
            <a:br>
              <a:rPr lang="en-US" b="1" u="sng" dirty="0">
                <a:solidFill>
                  <a:schemeClr val="bg1"/>
                </a:solidFill>
              </a:rPr>
            </a:br>
            <a:endParaRPr lang="en-US" sz="3200" b="1" u="sng" dirty="0">
              <a:solidFill>
                <a:schemeClr val="bg1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56190" y="1447800"/>
            <a:ext cx="8610600" cy="4962144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Symbol" pitchFamily="18" charset="2"/>
              <a:buNone/>
            </a:pPr>
            <a:endParaRPr lang="en-US" sz="1600" dirty="0">
              <a:latin typeface="Century Gothic" panose="020B0502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6190" y="2133600"/>
            <a:ext cx="861060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400" b="1" dirty="0">
              <a:solidFill>
                <a:srgbClr val="00B050"/>
              </a:solidFill>
            </a:endParaRPr>
          </a:p>
          <a:p>
            <a:pPr algn="ctr"/>
            <a:r>
              <a:rPr lang="en-US" sz="4000" b="1" dirty="0">
                <a:solidFill>
                  <a:srgbClr val="00B050"/>
                </a:solidFill>
              </a:rPr>
              <a:t>CALL NC DEQ</a:t>
            </a:r>
          </a:p>
          <a:p>
            <a:pPr algn="ctr"/>
            <a:r>
              <a:rPr lang="en-US" sz="4000" b="1" dirty="0">
                <a:solidFill>
                  <a:srgbClr val="00B050"/>
                </a:solidFill>
              </a:rPr>
              <a:t>877-623-6748 </a:t>
            </a:r>
          </a:p>
          <a:p>
            <a:pPr algn="ctr"/>
            <a:r>
              <a:rPr lang="en-US" sz="4000" b="1" dirty="0">
                <a:solidFill>
                  <a:srgbClr val="00B050"/>
                </a:solidFill>
              </a:rPr>
              <a:t>Report the Suspected Algae</a:t>
            </a:r>
          </a:p>
          <a:p>
            <a:pPr algn="ctr"/>
            <a:endParaRPr lang="en-US" sz="4000" b="1" dirty="0">
              <a:solidFill>
                <a:srgbClr val="00B050"/>
              </a:solidFill>
            </a:endParaRPr>
          </a:p>
          <a:p>
            <a:pPr algn="ctr"/>
            <a:endParaRPr lang="en-US" sz="4000" b="1" dirty="0">
              <a:solidFill>
                <a:srgbClr val="00B050"/>
              </a:solidFill>
            </a:endParaRPr>
          </a:p>
          <a:p>
            <a:pPr algn="r"/>
            <a:r>
              <a:rPr lang="en-US" sz="4000" b="1" u="sng" spc="600" dirty="0">
                <a:solidFill>
                  <a:srgbClr val="00B050"/>
                </a:solidFill>
              </a:rPr>
              <a:t>If in doubt – stay out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583" y="4868000"/>
            <a:ext cx="17145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5066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583" y="338328"/>
            <a:ext cx="8621813" cy="1252728"/>
          </a:xfrm>
        </p:spPr>
        <p:txBody>
          <a:bodyPr/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QUESTIONS???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1604" y="3429000"/>
            <a:ext cx="86007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tx2">
                    <a:lumMod val="75000"/>
                  </a:schemeClr>
                </a:solidFill>
              </a:rPr>
              <a:t>Thank you for Your Assistance in this Important Matter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583" y="4868000"/>
            <a:ext cx="1714500" cy="17145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057400" y="5263585"/>
            <a:ext cx="6629400" cy="92333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Albemarle Commission: 512 S. Church St., Hertford, NC</a:t>
            </a:r>
          </a:p>
          <a:p>
            <a:r>
              <a:rPr lang="en-US" b="1" dirty="0"/>
              <a:t>Phone: 252-426-5753	</a:t>
            </a:r>
            <a:r>
              <a:rPr lang="en-US" b="1" dirty="0">
                <a:hlinkClick r:id="rId3"/>
              </a:rPr>
              <a:t>www.albemarlecommission.org</a:t>
            </a:r>
            <a:endParaRPr lang="en-US" b="1" dirty="0"/>
          </a:p>
          <a:p>
            <a:r>
              <a:rPr lang="en-US" b="1" dirty="0"/>
              <a:t>Facebook: @AlbemarleCOG	Twitter: @AlbemarleCOG</a:t>
            </a:r>
          </a:p>
        </p:txBody>
      </p:sp>
    </p:spTree>
    <p:extLst>
      <p:ext uri="{BB962C8B-B14F-4D97-AF65-F5344CB8AC3E}">
        <p14:creationId xmlns:p14="http://schemas.microsoft.com/office/powerpoint/2010/main" val="3211526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7401"/>
            <a:ext cx="8686799" cy="137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Algae are very tiny, often microscopic, plants or plantlike organisms that live in water or damp areas (Cyanobacteria)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600" b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sz="1600" b="1" dirty="0">
              <a:latin typeface="Century Gothic" panose="020B0502020202020204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What is an Algal (algae) Bloom?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9" y="3429000"/>
            <a:ext cx="3124199" cy="31241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505197" y="3429000"/>
            <a:ext cx="518160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(blue-green algae), which may actually look reddish-brown as well as bright green or blue-green. When conditions are right, large quantities of algae are produced to create a “Bloom”.</a:t>
            </a:r>
          </a:p>
        </p:txBody>
      </p:sp>
    </p:spTree>
    <p:extLst>
      <p:ext uri="{BB962C8B-B14F-4D97-AF65-F5344CB8AC3E}">
        <p14:creationId xmlns:p14="http://schemas.microsoft.com/office/powerpoint/2010/main" val="1814776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2057400"/>
            <a:ext cx="3962400" cy="4343399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Sunlight</a:t>
            </a:r>
          </a:p>
          <a:p>
            <a:r>
              <a:rPr lang="en-US" sz="2800" dirty="0"/>
              <a:t>Hot Temperatures</a:t>
            </a:r>
          </a:p>
          <a:p>
            <a:r>
              <a:rPr lang="en-US" sz="2800" dirty="0"/>
              <a:t>Slow-moving water</a:t>
            </a:r>
          </a:p>
          <a:p>
            <a:r>
              <a:rPr lang="en-US" sz="2800" dirty="0"/>
              <a:t>Nutrients (nitrogen and phosphorus)</a:t>
            </a:r>
          </a:p>
          <a:p>
            <a:r>
              <a:rPr lang="en-US" sz="2800" dirty="0"/>
              <a:t>Nutrient pollution from human activities makes the problem worse, leading to more severe blooms that occur more often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sz="1600" b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sz="1600" b="1" dirty="0">
              <a:latin typeface="Century Gothic" panose="020B0502020202020204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What Causes an Algal Bloom?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2362200"/>
            <a:ext cx="3957848" cy="297180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369689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81505" y="609600"/>
            <a:ext cx="8229600" cy="1252728"/>
          </a:xfrm>
        </p:spPr>
        <p:txBody>
          <a:bodyPr anchor="ctr">
            <a:normAutofit fontScale="90000"/>
          </a:bodyPr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Awareness &amp; Outreach Partners</a:t>
            </a:r>
            <a:br>
              <a:rPr lang="en-US" b="1" dirty="0">
                <a:solidFill>
                  <a:schemeClr val="tx2">
                    <a:lumMod val="75000"/>
                  </a:schemeClr>
                </a:solidFill>
              </a:rPr>
            </a:br>
            <a:endParaRPr lang="en-US" sz="31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583" y="4868000"/>
            <a:ext cx="1714500" cy="17145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50583" y="2551837"/>
            <a:ext cx="8588617" cy="3970318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Town of Edenton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Chowan County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Albemarle Commission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Albemarle RC&amp;D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Chowan Edenton Environmental Group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JAH HS Bloom Busters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Albemarle Regional Health Department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NCDEQ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NC Sea Grant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58685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81505" y="609600"/>
            <a:ext cx="8229600" cy="1252728"/>
          </a:xfrm>
        </p:spPr>
        <p:txBody>
          <a:bodyPr anchor="ctr">
            <a:normAutofit/>
          </a:bodyPr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Outreach Efforts </a:t>
            </a:r>
            <a:br>
              <a:rPr lang="en-US" b="1" dirty="0">
                <a:solidFill>
                  <a:schemeClr val="tx2">
                    <a:lumMod val="75000"/>
                  </a:schemeClr>
                </a:solidFill>
              </a:rPr>
            </a:br>
            <a:endParaRPr lang="en-US" sz="31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66700" y="3200400"/>
            <a:ext cx="8659210" cy="29718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dirty="0"/>
              <a:t>Working with Albemarle-Pamlico National Estuary Partnership to provide funding for notification signs at waterways, creeks, and inlets</a:t>
            </a:r>
          </a:p>
          <a:p>
            <a:pPr marL="0" indent="0" algn="ctr">
              <a:buNone/>
            </a:pPr>
            <a:r>
              <a:rPr lang="en-US" sz="4300" b="1" dirty="0">
                <a:solidFill>
                  <a:schemeClr val="accent3">
                    <a:lumMod val="75000"/>
                  </a:schemeClr>
                </a:solidFill>
              </a:rPr>
              <a:t>If you see </a:t>
            </a:r>
          </a:p>
          <a:p>
            <a:pPr marL="0" indent="0" algn="ctr">
              <a:buNone/>
            </a:pPr>
            <a:r>
              <a:rPr lang="en-US" sz="4300" b="1" dirty="0">
                <a:solidFill>
                  <a:schemeClr val="accent3">
                    <a:lumMod val="75000"/>
                  </a:schemeClr>
                </a:solidFill>
              </a:rPr>
              <a:t>Green Algae </a:t>
            </a:r>
          </a:p>
          <a:p>
            <a:pPr marL="0" indent="0" algn="ctr">
              <a:buNone/>
            </a:pPr>
            <a:r>
              <a:rPr lang="en-US" sz="4300" b="1" dirty="0">
                <a:solidFill>
                  <a:schemeClr val="accent3">
                    <a:lumMod val="75000"/>
                  </a:schemeClr>
                </a:solidFill>
              </a:rPr>
              <a:t>Call: 877-623-6748</a:t>
            </a:r>
          </a:p>
          <a:p>
            <a:pPr marL="0" indent="0" algn="ctr">
              <a:buNone/>
            </a:pPr>
            <a:endParaRPr lang="en-US" sz="1600" b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sz="1600" b="1" dirty="0">
              <a:latin typeface="Century Gothic" panose="020B0502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583" y="4868000"/>
            <a:ext cx="17145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887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04800" y="914400"/>
            <a:ext cx="8583010" cy="1524000"/>
          </a:xfrm>
        </p:spPr>
        <p:txBody>
          <a:bodyPr anchor="ctr">
            <a:normAutofit/>
          </a:bodyPr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Outreach Efforts</a:t>
            </a:r>
            <a:endParaRPr lang="en-US" sz="31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28600" y="3276600"/>
            <a:ext cx="8659210" cy="274320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/>
              <a:t>NC Department of Environmental Quality Brochures</a:t>
            </a:r>
          </a:p>
          <a:p>
            <a:pPr marL="0" indent="0" algn="ctr">
              <a:buNone/>
            </a:pPr>
            <a:r>
              <a:rPr lang="en-US" b="1" dirty="0"/>
              <a:t>Stormwater Pollution: What’s Our Connection?</a:t>
            </a:r>
          </a:p>
          <a:p>
            <a:pPr marL="0" indent="0" algn="ctr">
              <a:buNone/>
            </a:pPr>
            <a:r>
              <a:rPr lang="en-US" b="1" dirty="0"/>
              <a:t>The Partners Added </a:t>
            </a:r>
          </a:p>
          <a:p>
            <a:pPr marL="0" indent="0" algn="ctr">
              <a:buNone/>
            </a:pPr>
            <a:r>
              <a:rPr lang="en-US" b="1" cap="all" dirty="0">
                <a:solidFill>
                  <a:schemeClr val="accent3">
                    <a:lumMod val="75000"/>
                  </a:schemeClr>
                </a:solidFill>
              </a:rPr>
              <a:t>If you see </a:t>
            </a:r>
          </a:p>
          <a:p>
            <a:pPr marL="0" indent="0" algn="ctr">
              <a:buNone/>
            </a:pPr>
            <a:r>
              <a:rPr lang="en-US" b="1" cap="all" dirty="0">
                <a:solidFill>
                  <a:schemeClr val="accent3">
                    <a:lumMod val="75000"/>
                  </a:schemeClr>
                </a:solidFill>
              </a:rPr>
              <a:t>Green Algae </a:t>
            </a:r>
          </a:p>
          <a:p>
            <a:pPr marL="0" indent="0" algn="ctr">
              <a:buNone/>
            </a:pPr>
            <a:r>
              <a:rPr lang="en-US" b="1" cap="all" dirty="0">
                <a:solidFill>
                  <a:schemeClr val="accent3">
                    <a:lumMod val="75000"/>
                  </a:schemeClr>
                </a:solidFill>
              </a:rPr>
              <a:t>Call: 877-623-6748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sz="1600" b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sz="1600" b="1" dirty="0">
              <a:latin typeface="Century Gothic" panose="020B0502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583" y="4868000"/>
            <a:ext cx="17145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934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Outreach Efforts</a:t>
            </a:r>
            <a:endParaRPr lang="en-US" sz="31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56190" y="1447800"/>
            <a:ext cx="8610600" cy="4962144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Symbol" pitchFamily="18" charset="2"/>
              <a:buNone/>
            </a:pPr>
            <a:endParaRPr lang="en-US" sz="1600" dirty="0">
              <a:latin typeface="Century Gothic" panose="020B0502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0583" y="2133600"/>
            <a:ext cx="8616207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Chowan Edenton Environmental Group</a:t>
            </a:r>
            <a:r>
              <a:rPr lang="en-US" sz="2400" dirty="0"/>
              <a:t> is working with National Oceanic and Atmospheric Administration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Taking samples at 5 locations N to S along the Chowan River shoreline but not out in the river. 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Sending Samples to NOAA SC Lab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/>
              <a:t>Working with NOAA NC Lab to potentially develop use of satellite imagery to monitor blooms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583" y="4868000"/>
            <a:ext cx="17145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27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Outreach Efforts</a:t>
            </a:r>
            <a:endParaRPr lang="en-US" sz="31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56190" y="1447800"/>
            <a:ext cx="8610600" cy="4962144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Symbol" pitchFamily="18" charset="2"/>
              <a:buNone/>
            </a:pPr>
            <a:endParaRPr lang="en-US" sz="1600" dirty="0">
              <a:latin typeface="Century Gothic" panose="020B0502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0583" y="2133600"/>
            <a:ext cx="861620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John A. Holmes High School Bloom Busters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Created Local Algal Bloom Informational Brochure</a:t>
            </a:r>
          </a:p>
          <a:p>
            <a:endParaRPr lang="en-US" sz="2400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583" y="4868000"/>
            <a:ext cx="1714500" cy="17145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5912" y="3962400"/>
            <a:ext cx="3578177" cy="2374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453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Outreach Efforts</a:t>
            </a:r>
            <a:endParaRPr lang="en-US" sz="31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56190" y="1447800"/>
            <a:ext cx="8610600" cy="4962144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Symbol" pitchFamily="18" charset="2"/>
              <a:buNone/>
            </a:pPr>
            <a:endParaRPr lang="en-US" sz="1600" dirty="0">
              <a:latin typeface="Century Gothic" panose="020B0502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71600" y="2133600"/>
            <a:ext cx="749519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Albemarle Commission &amp; Albemarle RC&amp;D</a:t>
            </a:r>
            <a:r>
              <a:rPr lang="en-US" sz="2400" dirty="0"/>
              <a:t> have applied for two planning grants – Clean Water Management Trust and DEQ Water Quality Grant to reach the land changes of the Chowan River Basin and what has changed to cause an increase in algal blooms</a:t>
            </a:r>
          </a:p>
          <a:p>
            <a:endParaRPr lang="en-US" sz="2400" b="1" dirty="0"/>
          </a:p>
          <a:p>
            <a:pPr algn="r"/>
            <a:r>
              <a:rPr lang="en-US" sz="2400" b="1" dirty="0"/>
              <a:t>NC Sea Grant</a:t>
            </a:r>
            <a:r>
              <a:rPr lang="en-US" sz="2400" dirty="0"/>
              <a:t> is planning a Algal Bloom Forum for local governments to educate them on algae and to create an outreach program</a:t>
            </a:r>
            <a:endParaRPr lang="en-US" sz="2400" b="1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5024295"/>
            <a:ext cx="17145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7472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1998</TotalTime>
  <Words>515</Words>
  <Application>Microsoft Office PowerPoint</Application>
  <PresentationFormat>On-screen Show (4:3)</PresentationFormat>
  <Paragraphs>131</Paragraphs>
  <Slides>18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Waveform</vt:lpstr>
      <vt:lpstr>PowerPoint Presentation</vt:lpstr>
      <vt:lpstr>What is an Algal (algae) Bloom?</vt:lpstr>
      <vt:lpstr>What Causes an Algal Bloom?</vt:lpstr>
      <vt:lpstr>Awareness &amp; Outreach Partners </vt:lpstr>
      <vt:lpstr>Outreach Efforts  </vt:lpstr>
      <vt:lpstr>Outreach Efforts</vt:lpstr>
      <vt:lpstr>Outreach Efforts</vt:lpstr>
      <vt:lpstr>Outreach Efforts</vt:lpstr>
      <vt:lpstr>Outreach Efforts</vt:lpstr>
      <vt:lpstr>Outreach Efforts</vt:lpstr>
      <vt:lpstr>Response to Algal Bloom  NCDHHS Recommends </vt:lpstr>
      <vt:lpstr>Response to Algal Bloom  NCDHHS Recommends </vt:lpstr>
      <vt:lpstr>Response to Algal Bloom  NCDHHS Recommends </vt:lpstr>
      <vt:lpstr>Response to Algal Bloom  NCDHHS Recommends </vt:lpstr>
      <vt:lpstr>Response to Algal Bloom  NCDHHS Recommends </vt:lpstr>
      <vt:lpstr>Response to Algal Bloom  NCDHHS Recommends </vt:lpstr>
      <vt:lpstr>What Should I do if I see Algae? </vt:lpstr>
      <vt:lpstr>QUESTIONS???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 Gideonse-Morgan</dc:creator>
  <cp:lastModifiedBy>Anne-Marie Knighton</cp:lastModifiedBy>
  <cp:revision>84</cp:revision>
  <cp:lastPrinted>2017-06-13T19:00:29Z</cp:lastPrinted>
  <dcterms:created xsi:type="dcterms:W3CDTF">2016-01-06T20:38:09Z</dcterms:created>
  <dcterms:modified xsi:type="dcterms:W3CDTF">2017-06-13T20:44:50Z</dcterms:modified>
</cp:coreProperties>
</file>